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1" r:id="rId5"/>
    <p:sldId id="268" r:id="rId6"/>
    <p:sldId id="296" r:id="rId7"/>
    <p:sldId id="297" r:id="rId8"/>
    <p:sldId id="298" r:id="rId9"/>
    <p:sldId id="299" r:id="rId10"/>
    <p:sldId id="300" r:id="rId11"/>
    <p:sldId id="282" r:id="rId12"/>
    <p:sldId id="283" r:id="rId13"/>
    <p:sldId id="291" r:id="rId14"/>
    <p:sldId id="292" r:id="rId15"/>
    <p:sldId id="293" r:id="rId16"/>
    <p:sldId id="294" r:id="rId17"/>
    <p:sldId id="301" r:id="rId18"/>
    <p:sldId id="285" r:id="rId19"/>
    <p:sldId id="286" r:id="rId20"/>
    <p:sldId id="295" r:id="rId21"/>
    <p:sldId id="290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87556"/>
  </p:normalViewPr>
  <p:slideViewPr>
    <p:cSldViewPr snapToGrid="0" snapToObjects="1">
      <p:cViewPr varScale="1">
        <p:scale>
          <a:sx n="85" d="100"/>
          <a:sy n="85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57579-49B4-6E4E-B7B7-4999834DF69A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7D760-0634-EE4E-9082-70EB448EC0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89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D760-0634-EE4E-9082-70EB448EC0B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813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9363AB-A6C1-6C47-ADA0-B1F19E342513}" type="slidenum">
              <a:rPr lang="fr-FR" altLang="en-US"/>
              <a:pPr/>
              <a:t>5</a:t>
            </a:fld>
            <a:endParaRPr lang="fr-FR" alt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643476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F621AE-6190-6448-88B7-AFA05905D203}" type="slidenum">
              <a:rPr lang="fr-FR" altLang="en-US"/>
              <a:pPr/>
              <a:t>18</a:t>
            </a:fld>
            <a:endParaRPr lang="fr-FR" alt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92447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91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44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15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21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71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50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1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5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1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20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36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F51C4-DAAE-C940-989B-02E763663637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41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4" y="138660"/>
            <a:ext cx="6340007" cy="37298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62" y="2818151"/>
            <a:ext cx="5375994" cy="38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2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3" y="1443863"/>
            <a:ext cx="4208195" cy="282833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82453" y="213611"/>
            <a:ext cx="41572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Sortir de</a:t>
            </a:r>
            <a:r>
              <a:rPr lang="fr-FR" sz="2800" dirty="0" smtClean="0"/>
              <a:t> </a:t>
            </a:r>
            <a:r>
              <a:rPr lang="fr-BE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boucle</a:t>
            </a:r>
            <a:endParaRPr lang="en-US" altLang="en-US" sz="2800" dirty="0">
              <a:solidFill>
                <a:srgbClr val="00FF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1911" y="920643"/>
            <a:ext cx="26057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altLang="en-US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Break</a:t>
            </a:r>
            <a:endParaRPr lang="en-US" altLang="en-US" sz="2800" dirty="0">
              <a:solidFill>
                <a:srgbClr val="00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896" y="1443863"/>
            <a:ext cx="3893157" cy="4762065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6746" y="894940"/>
            <a:ext cx="26057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altLang="en-US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Continue</a:t>
            </a:r>
            <a:endParaRPr lang="en-US" altLang="en-US" sz="2800" dirty="0">
              <a:solidFill>
                <a:srgbClr val="00FF0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656820" y="912430"/>
            <a:ext cx="26057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altLang="en-US" sz="2800" b="1" dirty="0" err="1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goto</a:t>
            </a:r>
            <a:endParaRPr lang="en-US" altLang="en-US" sz="2800" dirty="0">
              <a:solidFill>
                <a:srgbClr val="00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331" y="1435650"/>
            <a:ext cx="3650079" cy="45222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5735" y="496628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12 </a:t>
            </a:r>
            <a:endParaRPr lang="fr-FR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168703" y="554276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13 </a:t>
            </a:r>
            <a:endParaRPr lang="fr-FR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8999095" y="496628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14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3953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14006"/>
            <a:ext cx="4102813" cy="4631961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2362200" y="228600"/>
            <a:ext cx="7086600" cy="10668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pPr algn="ctr" eaLnBrk="0" hangingPunct="0"/>
            <a:r>
              <a:rPr lang="fr-FR" altLang="en-US" sz="3600" dirty="0" smtClean="0">
                <a:solidFill>
                  <a:srgbClr val="00FF00"/>
                </a:solidFill>
                <a:latin typeface="Times New Roman" charset="0"/>
              </a:rPr>
              <a:t>Définition </a:t>
            </a:r>
            <a:r>
              <a:rPr lang="fr-FR" altLang="en-US" sz="3600" smtClean="0">
                <a:solidFill>
                  <a:srgbClr val="00FF00"/>
                </a:solidFill>
                <a:latin typeface="Times New Roman" charset="0"/>
              </a:rPr>
              <a:t>et Déclaration de </a:t>
            </a:r>
            <a:r>
              <a:rPr lang="fr-FR" altLang="en-US" sz="3600" dirty="0">
                <a:solidFill>
                  <a:srgbClr val="00FF00"/>
                </a:solidFill>
                <a:latin typeface="Times New Roman" charset="0"/>
              </a:rPr>
              <a:t>une fonction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7908" y="881483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15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458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298" y="0"/>
            <a:ext cx="10515600" cy="68418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Appeler une fonction 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841123" y="555188"/>
            <a:ext cx="3299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7030A0"/>
                </a:solidFill>
              </a:rPr>
              <a:t>Appeler par valeur</a:t>
            </a:r>
            <a:endParaRPr lang="fr-FR" sz="2400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3698" y="555189"/>
            <a:ext cx="363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7030A0"/>
                </a:solidFill>
              </a:rPr>
              <a:t>Appeler par référence</a:t>
            </a:r>
            <a:endParaRPr lang="fr-FR" sz="2400" dirty="0">
              <a:solidFill>
                <a:srgbClr val="7030A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2" y="1065583"/>
            <a:ext cx="4492449" cy="55494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91" y="5819349"/>
            <a:ext cx="3238500" cy="901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55" y="1122824"/>
            <a:ext cx="4351625" cy="4696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27595" y="206488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16 </a:t>
            </a:r>
            <a:endParaRPr lang="fr-FR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348975" y="160966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17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363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235"/>
            <a:ext cx="10515600" cy="53428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Tableaux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1" y="1580004"/>
            <a:ext cx="5444918" cy="29972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2056" y="895652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18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982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226"/>
            <a:ext cx="10515600" cy="429354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Tableaux Multidimensionnelle </a:t>
            </a:r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30" y="3891821"/>
            <a:ext cx="1257300" cy="3048000"/>
          </a:xfrm>
          <a:prstGeom prst="rect">
            <a:avLst/>
          </a:prstGeom>
        </p:spPr>
      </p:pic>
      <p:sp>
        <p:nvSpPr>
          <p:cNvPr id="8" name="Curved Left Arrow 7"/>
          <p:cNvSpPr/>
          <p:nvPr/>
        </p:nvSpPr>
        <p:spPr>
          <a:xfrm rot="3155901">
            <a:off x="6540709" y="4749415"/>
            <a:ext cx="1823802" cy="16530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89" y="1044731"/>
            <a:ext cx="4788954" cy="33047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0994" y="521511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19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4259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293"/>
            <a:ext cx="10515600" cy="51929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Passer un tableaux dans </a:t>
            </a:r>
            <a:r>
              <a:rPr lang="fr-FR" smtClean="0"/>
              <a:t>un fonctions 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" t="57923" r="28803"/>
          <a:stretch/>
        </p:blipFill>
        <p:spPr>
          <a:xfrm>
            <a:off x="539644" y="3457522"/>
            <a:ext cx="4272197" cy="2885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 r="4109" b="41202"/>
          <a:stretch/>
        </p:blipFill>
        <p:spPr>
          <a:xfrm>
            <a:off x="5951095" y="3341216"/>
            <a:ext cx="4601981" cy="3118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r="2563"/>
          <a:stretch/>
        </p:blipFill>
        <p:spPr>
          <a:xfrm>
            <a:off x="137875" y="1444694"/>
            <a:ext cx="3417757" cy="11683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r="7953"/>
          <a:stretch/>
        </p:blipFill>
        <p:spPr>
          <a:xfrm>
            <a:off x="3688469" y="1366387"/>
            <a:ext cx="4126977" cy="12080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" r="3257" b="9306"/>
          <a:stretch/>
        </p:blipFill>
        <p:spPr>
          <a:xfrm>
            <a:off x="7948283" y="1441430"/>
            <a:ext cx="4079246" cy="1057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9567" y="871095"/>
            <a:ext cx="2264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Technique -1</a:t>
            </a:r>
            <a:endParaRPr lang="fr-FR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799170" y="813635"/>
            <a:ext cx="2264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Technique -2</a:t>
            </a:r>
            <a:endParaRPr lang="fr-FR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089349" y="871095"/>
            <a:ext cx="2264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Technique -3</a:t>
            </a:r>
            <a:endParaRPr lang="fr-FR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155504" y="2657383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20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1882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0255"/>
            <a:ext cx="10515600" cy="50430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Retourner un tableaux de fonction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445" y="941205"/>
            <a:ext cx="3583898" cy="4351338"/>
          </a:xfrm>
        </p:spPr>
        <p:txBody>
          <a:bodyPr/>
          <a:lstStyle/>
          <a:p>
            <a:r>
              <a:rPr lang="fr-FR" dirty="0"/>
              <a:t>ne </a:t>
            </a:r>
            <a:r>
              <a:rPr lang="fr-FR" dirty="0" smtClean="0"/>
              <a:t>peux pas renvoyer </a:t>
            </a:r>
            <a:r>
              <a:rPr lang="fr-FR" dirty="0"/>
              <a:t>un tableau entier en tant qu'argument à une </a:t>
            </a:r>
            <a:r>
              <a:rPr lang="fr-FR" dirty="0" smtClean="0"/>
              <a:t>fonction</a:t>
            </a:r>
          </a:p>
          <a:p>
            <a:r>
              <a:rPr lang="fr-FR" dirty="0"/>
              <a:t>peut renvoyer un pointeur vers un tableau en spécifiant le nom du tableau sans index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700" y="713228"/>
            <a:ext cx="2654300" cy="5867400"/>
          </a:xfrm>
          <a:prstGeom prst="rect">
            <a:avLst/>
          </a:prstGeom>
        </p:spPr>
      </p:pic>
      <p:sp>
        <p:nvSpPr>
          <p:cNvPr id="6" name="Notched Right Arrow 5"/>
          <p:cNvSpPr/>
          <p:nvPr/>
        </p:nvSpPr>
        <p:spPr>
          <a:xfrm>
            <a:off x="8721268" y="2803161"/>
            <a:ext cx="704538" cy="8437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43" y="941205"/>
            <a:ext cx="4577175" cy="47250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6069" y="5915506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21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250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255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Pointeur vers un tableau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66" y="944380"/>
            <a:ext cx="6726403" cy="5283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459" y="2410709"/>
            <a:ext cx="4529796" cy="18165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669506" y="6265190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22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153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0"/>
            <a:ext cx="7010400" cy="114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fr-FR" altLang="en-US" b="0">
                <a:solidFill>
                  <a:srgbClr val="00FF00"/>
                </a:solidFill>
                <a:latin typeface="Times New Roman" charset="0"/>
              </a:rPr>
              <a:t>Les pointeurs, c'est quoi?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745040" y="6145967"/>
            <a:ext cx="13303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58" y="3768267"/>
            <a:ext cx="5309109" cy="2830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30" y="5912901"/>
            <a:ext cx="4470400" cy="68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875027" y="2743120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23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76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266"/>
            <a:ext cx="10515600" cy="474324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Tableaux de pointers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343524" y="659570"/>
            <a:ext cx="491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7030A0"/>
                </a:solidFill>
              </a:rPr>
              <a:t>Est que on a bien compris le tableaux ? </a:t>
            </a:r>
            <a:endParaRPr lang="fr-FR" sz="28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41896" y="662070"/>
            <a:ext cx="491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7030A0"/>
                </a:solidFill>
              </a:rPr>
              <a:t>Alors pointer de tableaux ensuite !!</a:t>
            </a:r>
            <a:endParaRPr lang="fr-FR" sz="2800" dirty="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18" y="1613677"/>
            <a:ext cx="4962982" cy="3292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07" y="5134223"/>
            <a:ext cx="2260600" cy="723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4" y="1754687"/>
            <a:ext cx="5187846" cy="40806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08" y="5976381"/>
            <a:ext cx="2933700" cy="800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37405" y="1352067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24 </a:t>
            </a:r>
            <a:endParaRPr lang="fr-FR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908002" y="1099351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25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510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997" y="2442102"/>
            <a:ext cx="5869101" cy="413216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35" y="206660"/>
            <a:ext cx="5643650" cy="40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8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234"/>
            <a:ext cx="10515600" cy="4443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Envoyer un pointer dans </a:t>
            </a:r>
            <a:r>
              <a:rPr lang="fr-FR" smtClean="0"/>
              <a:t>un fonction en C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4" y="1514477"/>
            <a:ext cx="5194300" cy="482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23" y="1224033"/>
            <a:ext cx="5465340" cy="5406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479" y="933910"/>
            <a:ext cx="4548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Passer pointer dans un fonction</a:t>
            </a:r>
            <a:endParaRPr lang="fr-F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868779" y="768262"/>
            <a:ext cx="632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Passer pointer </a:t>
            </a:r>
            <a:r>
              <a:rPr lang="fr-FR" sz="2400" smtClean="0"/>
              <a:t>de tableaux  dans un </a:t>
            </a:r>
            <a:r>
              <a:rPr lang="fr-FR" sz="2400" dirty="0" smtClean="0"/>
              <a:t>fonction</a:t>
            </a:r>
            <a:endParaRPr lang="fr-F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55598" y="612849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26 </a:t>
            </a:r>
            <a:endParaRPr lang="fr-FR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229484" y="475874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27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8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266"/>
            <a:ext cx="10515600" cy="47432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pointer de pointer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938" y="959578"/>
            <a:ext cx="5473700" cy="104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7" y="2106535"/>
            <a:ext cx="5975313" cy="3964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26" y="2559154"/>
            <a:ext cx="3187700" cy="660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38200" y="1332762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28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4114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263"/>
            <a:ext cx="10515600" cy="414364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Structures en C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344774" y="362445"/>
            <a:ext cx="439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7030A0"/>
                </a:solidFill>
              </a:rPr>
              <a:t>Accéder le Structures </a:t>
            </a:r>
            <a:endParaRPr lang="fr-FR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74963" y="409915"/>
            <a:ext cx="448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7030A0"/>
                </a:solidFill>
              </a:rPr>
              <a:t>Structures comme les argument </a:t>
            </a:r>
            <a:r>
              <a:rPr lang="fr-FR" b="1" smtClean="0">
                <a:solidFill>
                  <a:srgbClr val="7030A0"/>
                </a:solidFill>
              </a:rPr>
              <a:t>de fonctions</a:t>
            </a:r>
            <a:endParaRPr lang="fr-FR" b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4" y="731777"/>
            <a:ext cx="4621153" cy="5908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36" y="779247"/>
            <a:ext cx="4047344" cy="58461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45" y="5545911"/>
            <a:ext cx="3454400" cy="1079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4380" y="-8879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29 </a:t>
            </a:r>
            <a:endParaRPr lang="fr-FR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865875" y="0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30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64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60193"/>
            <a:ext cx="10515600" cy="414364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Structures en C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464694" y="707216"/>
            <a:ext cx="439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7030A0"/>
                </a:solidFill>
              </a:rPr>
              <a:t>Pointers de Structure </a:t>
            </a:r>
            <a:endParaRPr lang="fr-FR" b="1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4" y="1092760"/>
            <a:ext cx="3863777" cy="5591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03" y="4953833"/>
            <a:ext cx="3441700" cy="111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5566" y="151337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31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15266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061" y="301221"/>
            <a:ext cx="10515600" cy="939019"/>
          </a:xfrm>
        </p:spPr>
        <p:txBody>
          <a:bodyPr/>
          <a:lstStyle/>
          <a:p>
            <a:pPr algn="ctr"/>
            <a:r>
              <a:rPr lang="fr-FR" dirty="0" smtClean="0"/>
              <a:t>Première Programme en C 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94" y="1843858"/>
            <a:ext cx="4381500" cy="2044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4223" y="1240240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mtClean="0"/>
              <a:t>Exercice </a:t>
            </a:r>
            <a:r>
              <a:rPr lang="fr-FR" sz="2800" dirty="0" smtClean="0"/>
              <a:t>– 1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175"/>
            <a:ext cx="10515600" cy="51929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Définir constant </a:t>
            </a:r>
            <a:endParaRPr lang="fr-F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8" y="1793733"/>
            <a:ext cx="5529702" cy="3730165"/>
          </a:xfrm>
        </p:spPr>
      </p:pic>
      <p:sp>
        <p:nvSpPr>
          <p:cNvPr id="6" name="TextBox 5"/>
          <p:cNvSpPr txBox="1"/>
          <p:nvPr/>
        </p:nvSpPr>
        <p:spPr>
          <a:xfrm>
            <a:off x="1059305" y="1178802"/>
            <a:ext cx="5036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Avec </a:t>
            </a:r>
            <a:r>
              <a:rPr lang="fr-FR" sz="3200" b="1" dirty="0" smtClean="0">
                <a:solidFill>
                  <a:srgbClr val="7030A0"/>
                </a:solidFill>
              </a:rPr>
              <a:t># </a:t>
            </a:r>
            <a:r>
              <a:rPr lang="fr-FR" sz="3200" b="1" dirty="0" err="1" smtClean="0">
                <a:solidFill>
                  <a:srgbClr val="7030A0"/>
                </a:solidFill>
              </a:rPr>
              <a:t>define</a:t>
            </a:r>
            <a:r>
              <a:rPr lang="fr-FR" sz="3200" b="1" dirty="0" smtClean="0">
                <a:solidFill>
                  <a:srgbClr val="7030A0"/>
                </a:solidFill>
              </a:rPr>
              <a:t> </a:t>
            </a:r>
            <a:r>
              <a:rPr lang="fr-FR" sz="3200" dirty="0" err="1" smtClean="0"/>
              <a:t>preprocesseur</a:t>
            </a:r>
            <a:endParaRPr lang="fr-FR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229376" y="1147402"/>
            <a:ext cx="410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Avec </a:t>
            </a:r>
            <a:r>
              <a:rPr lang="fr-FR" sz="3600" b="1" dirty="0" err="1" smtClean="0">
                <a:solidFill>
                  <a:srgbClr val="7030A0"/>
                </a:solidFill>
              </a:rPr>
              <a:t>const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dirty="0" err="1" smtClean="0"/>
              <a:t>motsclé</a:t>
            </a:r>
            <a:endParaRPr lang="fr-FR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22" y="1793733"/>
            <a:ext cx="5826717" cy="36327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1199" y="774244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mtClean="0"/>
              <a:t>Exercice – 2 </a:t>
            </a:r>
            <a:endParaRPr lang="fr-FR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1" y="761754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3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225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568F25-C398-824E-AD5A-975E221B2805}" type="slidenum">
              <a:rPr lang="fr-FR" altLang="en-US"/>
              <a:pPr/>
              <a:t>5</a:t>
            </a:fld>
            <a:endParaRPr lang="fr-FR" altLang="en-US"/>
          </a:p>
        </p:txBody>
      </p:sp>
      <p:sp>
        <p:nvSpPr>
          <p:cNvPr id="83979" name="Rectangle 11"/>
          <p:cNvSpPr>
            <a:spLocks noChangeArrowheads="1"/>
          </p:cNvSpPr>
          <p:nvPr/>
        </p:nvSpPr>
        <p:spPr bwMode="auto">
          <a:xfrm>
            <a:off x="2971800" y="228600"/>
            <a:ext cx="6096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Les structures de contrôle en </a:t>
            </a:r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C</a:t>
            </a:r>
            <a:endParaRPr lang="en-US" altLang="en-US" dirty="0">
              <a:ea typeface="Times New Roman" charset="0"/>
              <a:cs typeface="Times New Roman" charset="0"/>
            </a:endParaRPr>
          </a:p>
          <a:p>
            <a:pPr algn="ctr" eaLnBrk="0" hangingPunct="0"/>
            <a:r>
              <a:rPr lang="en-US" altLang="en-US" dirty="0">
                <a:ea typeface="Times New Roman" charset="0"/>
                <a:cs typeface="Times New Roman" charset="0"/>
              </a:rPr>
              <a:t>	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Les </a:t>
            </a:r>
            <a:r>
              <a:rPr lang="en-US" altLang="en-US" dirty="0" err="1">
                <a:solidFill>
                  <a:srgbClr val="7030A0"/>
                </a:solidFill>
                <a:ea typeface="Times New Roman" charset="0"/>
                <a:cs typeface="Times New Roman" charset="0"/>
              </a:rPr>
              <a:t>décisions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 - if then else</a:t>
            </a:r>
            <a:endParaRPr lang="en-US" altLang="en-US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76" y="1436427"/>
            <a:ext cx="7229310" cy="4220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7402" y="913207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3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242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971800" y="228600"/>
            <a:ext cx="6096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Les structures de contrôle en </a:t>
            </a:r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C</a:t>
            </a:r>
            <a:endParaRPr lang="en-US" altLang="en-US" dirty="0">
              <a:ea typeface="Times New Roman" charset="0"/>
              <a:cs typeface="Times New Roman" charset="0"/>
            </a:endParaRPr>
          </a:p>
          <a:p>
            <a:pPr algn="ctr" eaLnBrk="0" hangingPunct="0"/>
            <a:r>
              <a:rPr lang="en-US" altLang="en-US" dirty="0">
                <a:ea typeface="Times New Roman" charset="0"/>
                <a:cs typeface="Times New Roman" charset="0"/>
              </a:rPr>
              <a:t>	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Les </a:t>
            </a:r>
            <a:r>
              <a:rPr lang="en-US" altLang="en-US" dirty="0" err="1">
                <a:solidFill>
                  <a:srgbClr val="7030A0"/>
                </a:solidFill>
                <a:ea typeface="Times New Roman" charset="0"/>
                <a:cs typeface="Times New Roman" charset="0"/>
              </a:rPr>
              <a:t>décisions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altLang="en-US" dirty="0" smtClean="0">
                <a:solidFill>
                  <a:srgbClr val="7030A0"/>
                </a:solidFill>
                <a:ea typeface="Times New Roman" charset="0"/>
                <a:cs typeface="Times New Roman" charset="0"/>
              </a:rPr>
              <a:t>– “if” 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then </a:t>
            </a:r>
            <a:r>
              <a:rPr lang="en-US" altLang="en-US" dirty="0" smtClean="0">
                <a:solidFill>
                  <a:srgbClr val="7030A0"/>
                </a:solidFill>
                <a:ea typeface="Times New Roman" charset="0"/>
                <a:cs typeface="Times New Roman" charset="0"/>
              </a:rPr>
              <a:t>“else if”</a:t>
            </a:r>
            <a:endParaRPr lang="en-US" alt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" y="1244263"/>
            <a:ext cx="6274974" cy="52847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24999" y="1079373"/>
            <a:ext cx="343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smtClean="0">
                <a:solidFill>
                  <a:srgbClr val="00B050"/>
                </a:solidFill>
              </a:rPr>
              <a:t>Imbriqué « if »</a:t>
            </a:r>
            <a:endParaRPr lang="fr-FR" sz="2800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88" y="1938846"/>
            <a:ext cx="5180001" cy="36824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5153" y="721043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4 </a:t>
            </a:r>
            <a:endParaRPr lang="fr-FR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352019" y="1466052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5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4799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971800" y="228600"/>
            <a:ext cx="6096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Les structures de contrôle en </a:t>
            </a:r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C</a:t>
            </a:r>
            <a:endParaRPr lang="en-US" altLang="en-US" dirty="0">
              <a:ea typeface="Times New Roman" charset="0"/>
              <a:cs typeface="Times New Roman" charset="0"/>
            </a:endParaRPr>
          </a:p>
          <a:p>
            <a:pPr algn="ctr" eaLnBrk="0" hangingPunct="0"/>
            <a:r>
              <a:rPr lang="en-US" altLang="en-US" dirty="0">
                <a:ea typeface="Times New Roman" charset="0"/>
                <a:cs typeface="Times New Roman" charset="0"/>
              </a:rPr>
              <a:t>	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Les </a:t>
            </a:r>
            <a:r>
              <a:rPr lang="en-US" altLang="en-US" dirty="0" err="1">
                <a:solidFill>
                  <a:srgbClr val="7030A0"/>
                </a:solidFill>
                <a:ea typeface="Times New Roman" charset="0"/>
                <a:cs typeface="Times New Roman" charset="0"/>
              </a:rPr>
              <a:t>décisions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altLang="en-US" dirty="0" smtClean="0">
                <a:solidFill>
                  <a:srgbClr val="7030A0"/>
                </a:solidFill>
                <a:ea typeface="Times New Roman" charset="0"/>
                <a:cs typeface="Times New Roman" charset="0"/>
              </a:rPr>
              <a:t>– “switch”</a:t>
            </a:r>
            <a:endParaRPr lang="en-US" alt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1" y="1259253"/>
            <a:ext cx="4009415" cy="5441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145" y="1086707"/>
            <a:ext cx="3589519" cy="5613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5347" y="728538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6 </a:t>
            </a:r>
            <a:endParaRPr lang="fr-FR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780780" y="520429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7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6768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228601"/>
            <a:ext cx="41572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fr-BE" altLang="en-US" sz="28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Les </a:t>
            </a:r>
            <a:r>
              <a:rPr lang="fr-BE" altLang="en-US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itérations</a:t>
            </a:r>
            <a:endParaRPr lang="en-US" altLang="en-US" sz="2800" dirty="0">
              <a:solidFill>
                <a:srgbClr val="00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7600" y="1064301"/>
            <a:ext cx="1813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altLang="en-US" sz="24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– </a:t>
            </a:r>
            <a:r>
              <a:rPr lang="fr-BE" altLang="en-US" sz="2400" b="1" dirty="0" err="1">
                <a:solidFill>
                  <a:srgbClr val="00FF00"/>
                </a:solidFill>
                <a:ea typeface="Times New Roman" charset="0"/>
                <a:cs typeface="Times New Roman" charset="0"/>
              </a:rPr>
              <a:t>While</a:t>
            </a:r>
            <a:endParaRPr lang="en-US" altLang="en-US" sz="2400" dirty="0">
              <a:solidFill>
                <a:srgbClr val="00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2774" y="1064301"/>
            <a:ext cx="1813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altLang="en-US" sz="24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– </a:t>
            </a:r>
            <a:r>
              <a:rPr lang="fr-BE" altLang="en-US" sz="24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for</a:t>
            </a:r>
            <a:endParaRPr lang="en-US" altLang="en-US" sz="2400" dirty="0">
              <a:solidFill>
                <a:srgbClr val="00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8" y="1663566"/>
            <a:ext cx="3692355" cy="2909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68" y="1663565"/>
            <a:ext cx="4089822" cy="2909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72" y="1663565"/>
            <a:ext cx="3557672" cy="29457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77948" y="1064301"/>
            <a:ext cx="1813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altLang="en-US" sz="24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– </a:t>
            </a:r>
            <a:r>
              <a:rPr lang="fr-BE" altLang="en-US" sz="24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do </a:t>
            </a:r>
            <a:r>
              <a:rPr lang="fr-BE" altLang="en-US" sz="2400" b="1" dirty="0" err="1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while</a:t>
            </a:r>
            <a:endParaRPr lang="en-US" altLang="en-US" sz="2400" dirty="0">
              <a:solidFill>
                <a:srgbClr val="00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1986" y="665091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8 </a:t>
            </a:r>
            <a:endParaRPr lang="fr-FR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944253" y="633774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9 </a:t>
            </a:r>
            <a:endParaRPr lang="fr-FR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8789239" y="665091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10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4082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17364" y="213611"/>
            <a:ext cx="41572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Imbriqué</a:t>
            </a:r>
            <a:r>
              <a:rPr lang="fr-FR" sz="2800" dirty="0"/>
              <a:t> </a:t>
            </a:r>
            <a:r>
              <a:rPr lang="fr-BE" altLang="en-US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for</a:t>
            </a:r>
            <a:endParaRPr lang="en-US" altLang="en-US" sz="2800" dirty="0">
              <a:solidFill>
                <a:srgbClr val="00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01" y="1241477"/>
            <a:ext cx="5787869" cy="4895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2944" y="585856"/>
            <a:ext cx="31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Exercice – 11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8467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5664</TotalTime>
  <Words>285</Words>
  <Application>Microsoft Macintosh PowerPoint</Application>
  <PresentationFormat>Widescreen</PresentationFormat>
  <Paragraphs>83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  <vt:lpstr>Première Programme en C  </vt:lpstr>
      <vt:lpstr>Définir constant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Définition et Déclaration de une fonction</vt:lpstr>
      <vt:lpstr>Appeler une fonction </vt:lpstr>
      <vt:lpstr>Tableaux </vt:lpstr>
      <vt:lpstr>Tableaux Multidimensionnelle </vt:lpstr>
      <vt:lpstr>Passer un tableaux dans un fonctions </vt:lpstr>
      <vt:lpstr>Retourner un tableaux de fonction</vt:lpstr>
      <vt:lpstr>Pointeur vers un tableau</vt:lpstr>
      <vt:lpstr>Les pointeurs, c'est quoi?</vt:lpstr>
      <vt:lpstr>Tableaux de pointers </vt:lpstr>
      <vt:lpstr>Envoyer un pointer dans un fonction en C</vt:lpstr>
      <vt:lpstr>pointer de pointer </vt:lpstr>
      <vt:lpstr>Structures en C</vt:lpstr>
      <vt:lpstr>Structures en 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73</cp:revision>
  <dcterms:created xsi:type="dcterms:W3CDTF">2017-11-16T14:02:08Z</dcterms:created>
  <dcterms:modified xsi:type="dcterms:W3CDTF">2017-12-05T14:17:33Z</dcterms:modified>
</cp:coreProperties>
</file>